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9"/>
  </p:notesMasterIdLst>
  <p:sldIdLst>
    <p:sldId id="284" r:id="rId2"/>
    <p:sldId id="256" r:id="rId3"/>
    <p:sldId id="291" r:id="rId4"/>
    <p:sldId id="257" r:id="rId5"/>
    <p:sldId id="258" r:id="rId6"/>
    <p:sldId id="259" r:id="rId7"/>
    <p:sldId id="260" r:id="rId8"/>
    <p:sldId id="261" r:id="rId9"/>
    <p:sldId id="262" r:id="rId10"/>
    <p:sldId id="285" r:id="rId11"/>
    <p:sldId id="286" r:id="rId12"/>
    <p:sldId id="263" r:id="rId13"/>
    <p:sldId id="287" r:id="rId14"/>
    <p:sldId id="264" r:id="rId15"/>
    <p:sldId id="288" r:id="rId16"/>
    <p:sldId id="265" r:id="rId17"/>
    <p:sldId id="289" r:id="rId18"/>
    <p:sldId id="266" r:id="rId19"/>
    <p:sldId id="292" r:id="rId20"/>
    <p:sldId id="293" r:id="rId21"/>
    <p:sldId id="301" r:id="rId22"/>
    <p:sldId id="307" r:id="rId23"/>
    <p:sldId id="268" r:id="rId24"/>
    <p:sldId id="309" r:id="rId25"/>
    <p:sldId id="310" r:id="rId26"/>
    <p:sldId id="311" r:id="rId27"/>
    <p:sldId id="312" r:id="rId28"/>
    <p:sldId id="313" r:id="rId29"/>
    <p:sldId id="314" r:id="rId30"/>
    <p:sldId id="315" r:id="rId31"/>
    <p:sldId id="316" r:id="rId32"/>
    <p:sldId id="269" r:id="rId33"/>
    <p:sldId id="302" r:id="rId34"/>
    <p:sldId id="303" r:id="rId35"/>
    <p:sldId id="304" r:id="rId36"/>
    <p:sldId id="305" r:id="rId37"/>
    <p:sldId id="306" r:id="rId38"/>
    <p:sldId id="290" r:id="rId39"/>
    <p:sldId id="272" r:id="rId40"/>
    <p:sldId id="273" r:id="rId41"/>
    <p:sldId id="308" r:id="rId42"/>
    <p:sldId id="296" r:id="rId43"/>
    <p:sldId id="297" r:id="rId44"/>
    <p:sldId id="298" r:id="rId45"/>
    <p:sldId id="299" r:id="rId46"/>
    <p:sldId id="275" r:id="rId47"/>
    <p:sldId id="317"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7868" autoAdjust="0"/>
    <p:restoredTop sz="91921" autoAdjust="0"/>
  </p:normalViewPr>
  <p:slideViewPr>
    <p:cSldViewPr snapToGrid="0">
      <p:cViewPr varScale="1">
        <p:scale>
          <a:sx n="91" d="100"/>
          <a:sy n="91" d="100"/>
        </p:scale>
        <p:origin x="-516" y="-102"/>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xmlns="" val="314232851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32284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935483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474613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6791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2838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86460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3126564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3920000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67199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75270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146827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256204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39099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9589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40819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518832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xmlns="" val="137115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t>GITAM </a:t>
            </a:r>
            <a:r>
              <a:rPr lang="en-IN" sz="3200" dirty="0" err="1" smtClean="0"/>
              <a:t>University,Visakhapatnam</a:t>
            </a:r>
            <a:r>
              <a:rPr lang="en-IN" sz="3200" dirty="0" smtClean="0"/>
              <a:t/>
            </a:r>
            <a:br>
              <a:rPr lang="en-IN" sz="3200" dirty="0" smtClean="0"/>
            </a:br>
            <a:r>
              <a:rPr lang="en-IN" sz="3200" dirty="0" err="1" smtClean="0"/>
              <a:t>Dept</a:t>
            </a:r>
            <a:r>
              <a:rPr lang="en-IN" sz="3200" dirty="0" smtClean="0"/>
              <a:t>: CSE</a:t>
            </a:r>
            <a:br>
              <a:rPr lang="en-IN" sz="3200" dirty="0" smtClean="0"/>
            </a:br>
            <a:r>
              <a:rPr lang="en-IN" sz="3200" dirty="0" smtClean="0"/>
              <a:t>Project Phase – II</a:t>
            </a:r>
            <a:br>
              <a:rPr lang="en-IN" sz="3200" dirty="0" smtClean="0"/>
            </a:br>
            <a:r>
              <a:rPr lang="en-IN" sz="3200" dirty="0" smtClean="0"/>
              <a:t>Guide : Smt. </a:t>
            </a:r>
            <a:r>
              <a:rPr lang="en-IN" sz="3200" dirty="0" err="1" smtClean="0"/>
              <a:t>Dr.</a:t>
            </a:r>
            <a:r>
              <a:rPr lang="en-IN" sz="3200" dirty="0" smtClean="0"/>
              <a:t> Y. </a:t>
            </a:r>
            <a:r>
              <a:rPr lang="en-IN" sz="3200" dirty="0" err="1"/>
              <a:t>R</a:t>
            </a:r>
            <a:r>
              <a:rPr lang="en-IN" sz="3200" dirty="0" err="1" smtClean="0"/>
              <a:t>adhika</a:t>
            </a:r>
            <a:r>
              <a:rPr lang="en-IN" sz="3200" dirty="0" smtClean="0"/>
              <a:t> </a:t>
            </a:r>
            <a:br>
              <a:rPr lang="en-IN" sz="3200" dirty="0" smtClean="0"/>
            </a:br>
            <a:r>
              <a:rPr lang="en-IN" sz="3200" dirty="0" smtClean="0"/>
              <a:t>Project coordinator : Smt. </a:t>
            </a:r>
            <a:r>
              <a:rPr lang="en-IN" sz="3200" dirty="0" err="1" smtClean="0"/>
              <a:t>Dr.</a:t>
            </a:r>
            <a:r>
              <a:rPr lang="en-IN" sz="3200" dirty="0" smtClean="0"/>
              <a:t> R. </a:t>
            </a:r>
            <a:r>
              <a:rPr lang="en-IN" sz="3200" dirty="0" err="1" smtClean="0"/>
              <a:t>Sireesha</a:t>
            </a:r>
            <a:r>
              <a:rPr lang="en-IN" dirty="0" smtClean="0"/>
              <a:t/>
            </a:r>
            <a:br>
              <a:rPr lang="en-IN" dirty="0" smtClean="0"/>
            </a:br>
            <a:r>
              <a:rPr lang="en-IN" dirty="0" smtClean="0"/>
              <a:t/>
            </a:r>
            <a:br>
              <a:rPr lang="en-IN" dirty="0" smtClean="0"/>
            </a:br>
            <a:endParaRPr lang="en-IN" dirty="0"/>
          </a:p>
        </p:txBody>
      </p:sp>
    </p:spTree>
    <p:extLst>
      <p:ext uri="{BB962C8B-B14F-4D97-AF65-F5344CB8AC3E}">
        <p14:creationId xmlns:p14="http://schemas.microsoft.com/office/powerpoint/2010/main" xmlns="" val="24844648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839" y="95694"/>
            <a:ext cx="9135161" cy="5047806"/>
          </a:xfrm>
          <a:prstGeom prst="rect">
            <a:avLst/>
          </a:prstGeom>
        </p:spPr>
      </p:pic>
    </p:spTree>
    <p:extLst>
      <p:ext uri="{BB962C8B-B14F-4D97-AF65-F5344CB8AC3E}">
        <p14:creationId xmlns:p14="http://schemas.microsoft.com/office/powerpoint/2010/main" xmlns="" val="427448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xmlns="" val="1024655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449384" y="583248"/>
            <a:ext cx="8520599" cy="572699"/>
          </a:xfrm>
          <a:prstGeom prst="rect">
            <a:avLst/>
          </a:prstGeom>
        </p:spPr>
        <p:txBody>
          <a:bodyPr lIns="91425" tIns="91425" rIns="91425" bIns="91425" anchor="t" anchorCtr="0">
            <a:noAutofit/>
          </a:bodyPr>
          <a:lstStyle/>
          <a:p>
            <a:pPr lvl="0">
              <a:spcBef>
                <a:spcPts val="0"/>
              </a:spcBef>
              <a:buNone/>
            </a:pPr>
            <a:r>
              <a:rPr lang="en" sz="4400" dirty="0">
                <a:latin typeface="Calibri"/>
                <a:ea typeface="Calibri"/>
                <a:cs typeface="Calibri"/>
                <a:sym typeface="Calibri"/>
              </a:rPr>
              <a:t>Variables and metadata </a:t>
            </a:r>
          </a:p>
        </p:txBody>
      </p:sp>
      <p:pic>
        <p:nvPicPr>
          <p:cNvPr id="7170" name="Picture 2" descr="http://s3.amazonaws.com/libapps/customers/720/images/Metadata.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1365" y="2296633"/>
            <a:ext cx="7121267" cy="2332185"/>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tats.seandolinar.com/wp-content/uploads/2015/01/twitter-data-fram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035" y="21260"/>
            <a:ext cx="8963820" cy="49760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9748825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dirty="0" smtClean="0">
                <a:latin typeface="Calibri"/>
                <a:ea typeface="Calibri"/>
                <a:cs typeface="Calibri"/>
                <a:sym typeface="Calibri"/>
              </a:rPr>
              <a:t>How to extract tweets - setup  </a:t>
            </a:r>
            <a:endParaRPr lang="en" sz="4400" dirty="0">
              <a:latin typeface="Calibri"/>
              <a:ea typeface="Calibri"/>
              <a:cs typeface="Calibri"/>
              <a:sym typeface="Calibri"/>
            </a:endParaRPr>
          </a:p>
        </p:txBody>
      </p:sp>
      <p:sp>
        <p:nvSpPr>
          <p:cNvPr id="103" name="Shape 10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en-IN" dirty="0" smtClean="0"/>
              <a:t>*Gain access to dev.twitter.com by creating a developer account. </a:t>
            </a:r>
            <a:br>
              <a:rPr lang="en-IN" dirty="0" smtClean="0"/>
            </a:br>
            <a:r>
              <a:rPr lang="en-IN" dirty="0" smtClean="0"/>
              <a:t>* Create a new application on twitter. </a:t>
            </a:r>
            <a:br>
              <a:rPr lang="en-IN" dirty="0" smtClean="0"/>
            </a:br>
            <a:r>
              <a:rPr lang="en-IN" dirty="0" smtClean="0"/>
              <a:t>* Generate Consumer Key , Consumer Secret key , Access token , Access token secret key . </a:t>
            </a:r>
            <a:endParaRPr dirty="0"/>
          </a:p>
        </p:txBody>
      </p:sp>
      <p:pic>
        <p:nvPicPr>
          <p:cNvPr id="9218" name="Picture 2" descr="https://pbs.twimg.com/profile_images/2284174872/7df3h38zabcvjylnyfe3.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94744" y="2194220"/>
            <a:ext cx="2770299" cy="277029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AutoShape 4" descr="https://pbs.twimg.com/profile_images/2284174872/7df3h38zabcvjylnyfe3.png"/>
          <p:cNvSpPr>
            <a:spLocks noChangeAspect="1" noChangeArrowheads="1"/>
          </p:cNvSpPr>
          <p:nvPr/>
        </p:nvSpPr>
        <p:spPr bwMode="auto">
          <a:xfrm>
            <a:off x="3837968" y="2478994"/>
            <a:ext cx="177299" cy="17729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8973879" cy="5143500"/>
          </a:xfrm>
          <a:prstGeom prst="rect">
            <a:avLst/>
          </a:prstGeom>
        </p:spPr>
      </p:pic>
    </p:spTree>
    <p:extLst>
      <p:ext uri="{BB962C8B-B14F-4D97-AF65-F5344CB8AC3E}">
        <p14:creationId xmlns:p14="http://schemas.microsoft.com/office/powerpoint/2010/main" xmlns="" val="3055078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dirty="0">
                <a:latin typeface="Calibri"/>
                <a:ea typeface="Calibri"/>
                <a:cs typeface="Calibri"/>
                <a:sym typeface="Calibri"/>
              </a:rPr>
              <a:t>How to extract tweets</a:t>
            </a:r>
          </a:p>
        </p:txBody>
      </p:sp>
      <p:sp>
        <p:nvSpPr>
          <p:cNvPr id="6" name="Shape 11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285750" lvl="0" indent="-285750">
              <a:spcBef>
                <a:spcPts val="0"/>
              </a:spcBef>
              <a:buFont typeface="Arial" panose="020B0604020202020204" pitchFamily="34" charset="0"/>
              <a:buChar char="•"/>
            </a:pPr>
            <a:r>
              <a:rPr lang="en-IN" dirty="0" smtClean="0"/>
              <a:t>Open </a:t>
            </a:r>
            <a:r>
              <a:rPr lang="en-IN" dirty="0" err="1" smtClean="0"/>
              <a:t>Rstudio</a:t>
            </a:r>
            <a:r>
              <a:rPr lang="en-IN" dirty="0" smtClean="0"/>
              <a:t>. </a:t>
            </a:r>
          </a:p>
          <a:p>
            <a:pPr marL="285750" lvl="0" indent="-285750">
              <a:spcBef>
                <a:spcPts val="0"/>
              </a:spcBef>
              <a:buFont typeface="Arial" panose="020B0604020202020204" pitchFamily="34" charset="0"/>
              <a:buChar char="•"/>
            </a:pPr>
            <a:r>
              <a:rPr lang="en-IN" dirty="0" smtClean="0"/>
              <a:t>Insert required keys. </a:t>
            </a:r>
          </a:p>
          <a:p>
            <a:pPr marL="285750" lvl="0" indent="-285750">
              <a:spcBef>
                <a:spcPts val="0"/>
              </a:spcBef>
              <a:buFont typeface="Arial" panose="020B0604020202020204" pitchFamily="34" charset="0"/>
              <a:buChar char="•"/>
            </a:pPr>
            <a:r>
              <a:rPr lang="en-IN" dirty="0" smtClean="0"/>
              <a:t>Call function to gather tweets. </a:t>
            </a:r>
          </a:p>
          <a:p>
            <a:pPr marL="285750" lvl="0" indent="-285750">
              <a:spcBef>
                <a:spcPts val="0"/>
              </a:spcBef>
              <a:buFont typeface="Arial" panose="020B0604020202020204" pitchFamily="34" charset="0"/>
              <a:buChar char="•"/>
            </a:pPr>
            <a:r>
              <a:rPr lang="en-IN" dirty="0" smtClean="0"/>
              <a:t>Save tweets in a </a:t>
            </a:r>
            <a:r>
              <a:rPr lang="en-IN" dirty="0" err="1" smtClean="0"/>
              <a:t>dataframe</a:t>
            </a:r>
            <a:r>
              <a:rPr lang="en-IN" dirty="0" smtClean="0"/>
              <a:t>. </a:t>
            </a:r>
            <a:endParaRPr dirty="0"/>
          </a:p>
        </p:txBody>
      </p:sp>
      <p:pic>
        <p:nvPicPr>
          <p:cNvPr id="10242" name="Picture 2" descr="http://www.rstudio.com/wp-content/uploads/2014/07/RStudio-Logo-Blue-Gradient.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81137" y="2860675"/>
            <a:ext cx="5152118" cy="1808393"/>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sp>
        <p:nvSpPr>
          <p:cNvPr id="4" name="Title 3"/>
          <p:cNvSpPr>
            <a:spLocks noGrp="1"/>
          </p:cNvSpPr>
          <p:nvPr>
            <p:ph type="title"/>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
            <a:ext cx="9136103" cy="4890977"/>
          </a:xfrm>
          <a:prstGeom prst="rect">
            <a:avLst/>
          </a:prstGeom>
        </p:spPr>
      </p:pic>
    </p:spTree>
    <p:extLst>
      <p:ext uri="{BB962C8B-B14F-4D97-AF65-F5344CB8AC3E}">
        <p14:creationId xmlns:p14="http://schemas.microsoft.com/office/powerpoint/2010/main" xmlns="" val="38661982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dirty="0" smtClean="0">
                <a:latin typeface="Calibri"/>
                <a:ea typeface="Calibri"/>
                <a:cs typeface="Calibri"/>
                <a:sym typeface="Calibri"/>
              </a:rPr>
              <a:t>Which API to use ?  </a:t>
            </a:r>
            <a:endParaRPr lang="en" sz="4400" dirty="0">
              <a:latin typeface="Calibri"/>
              <a:ea typeface="Calibri"/>
              <a:cs typeface="Calibri"/>
              <a:sym typeface="Calibri"/>
            </a:endParaRPr>
          </a:p>
        </p:txBody>
      </p:sp>
      <p:sp>
        <p:nvSpPr>
          <p:cNvPr id="115" name="Shape 11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pPr>
            <a:r>
              <a:rPr lang="en-IN" dirty="0" smtClean="0"/>
              <a:t>Streaming API</a:t>
            </a:r>
          </a:p>
          <a:p>
            <a:pPr lvl="0">
              <a:spcBef>
                <a:spcPts val="0"/>
              </a:spcBef>
            </a:pPr>
            <a:r>
              <a:rPr lang="en-IN" dirty="0" smtClean="0"/>
              <a:t>REST API </a:t>
            </a:r>
          </a:p>
          <a:p>
            <a:pPr lvl="0">
              <a:spcBef>
                <a:spcPts val="0"/>
              </a:spcBef>
            </a:pPr>
            <a:r>
              <a:rPr lang="en-IN" dirty="0" smtClean="0"/>
              <a:t>Ads API </a:t>
            </a:r>
          </a:p>
          <a:p>
            <a:pPr lvl="0">
              <a:spcBef>
                <a:spcPts val="0"/>
              </a:spcBef>
            </a:pPr>
            <a:endParaRPr lang="en-IN"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56750"/>
            <a:ext cx="8520599" cy="572699"/>
          </a:xfrm>
        </p:spPr>
        <p:txBody>
          <a:bodyPr/>
          <a:lstStyle/>
          <a:p>
            <a:r>
              <a:rPr lang="en-IN" dirty="0" smtClean="0"/>
              <a:t>Getting tweets from Twitter</a:t>
            </a:r>
            <a:endParaRPr lang="en-IN" dirty="0"/>
          </a:p>
        </p:txBody>
      </p:sp>
      <p:sp>
        <p:nvSpPr>
          <p:cNvPr id="3" name="Text Placeholder 2"/>
          <p:cNvSpPr>
            <a:spLocks noGrp="1"/>
          </p:cNvSpPr>
          <p:nvPr>
            <p:ph type="body" idx="1"/>
          </p:nvPr>
        </p:nvSpPr>
        <p:spPr/>
        <p:txBody>
          <a:bodyPr/>
          <a:lstStyle/>
          <a:p>
            <a:endParaRPr lang="en-IN"/>
          </a:p>
        </p:txBody>
      </p:sp>
      <p:pic>
        <p:nvPicPr>
          <p:cNvPr id="4" name="Picture 3" descr="F:\Crazyheads\lutfi\streaming-intro-1_1.png"/>
          <p:cNvPicPr/>
          <p:nvPr/>
        </p:nvPicPr>
        <p:blipFill>
          <a:blip r:embed="rId2"/>
          <a:srcRect/>
          <a:stretch>
            <a:fillRect/>
          </a:stretch>
        </p:blipFill>
        <p:spPr bwMode="auto">
          <a:xfrm>
            <a:off x="0" y="648586"/>
            <a:ext cx="9144000" cy="4494913"/>
          </a:xfrm>
          <a:prstGeom prst="rect">
            <a:avLst/>
          </a:prstGeom>
          <a:noFill/>
          <a:ln w="9525">
            <a:noFill/>
            <a:miter lim="800000"/>
            <a:headEnd/>
            <a:tailEnd/>
          </a:ln>
        </p:spPr>
      </p:pic>
    </p:spTree>
    <p:extLst>
      <p:ext uri="{BB962C8B-B14F-4D97-AF65-F5344CB8AC3E}">
        <p14:creationId xmlns:p14="http://schemas.microsoft.com/office/powerpoint/2010/main" xmlns="" val="3240364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249025"/>
            <a:ext cx="8520599" cy="2052599"/>
          </a:xfrm>
          <a:prstGeom prst="rect">
            <a:avLst/>
          </a:prstGeom>
        </p:spPr>
        <p:txBody>
          <a:bodyPr lIns="91425" tIns="91425" rIns="91425" bIns="91425" anchor="b" anchorCtr="0">
            <a:noAutofit/>
          </a:bodyPr>
          <a:lstStyle/>
          <a:p>
            <a:pPr lvl="0">
              <a:spcBef>
                <a:spcPts val="0"/>
              </a:spcBef>
              <a:buNone/>
            </a:pPr>
            <a:r>
              <a:rPr lang="en" sz="4000" dirty="0">
                <a:solidFill>
                  <a:srgbClr val="000000"/>
                </a:solidFill>
                <a:latin typeface="+mj-lt"/>
                <a:ea typeface="Calibri"/>
                <a:cs typeface="Calibri"/>
                <a:sym typeface="Calibri"/>
              </a:rPr>
              <a:t>ANALYSIS OF TWITTER TRENDS BASED ON SENTIMENT ANALYSIS AND GEOLOCATIONS </a:t>
            </a:r>
          </a:p>
        </p:txBody>
      </p:sp>
      <p:sp>
        <p:nvSpPr>
          <p:cNvPr id="55" name="Shape 55"/>
          <p:cNvSpPr txBox="1">
            <a:spLocks noGrp="1"/>
          </p:cNvSpPr>
          <p:nvPr>
            <p:ph type="subTitle" idx="1"/>
          </p:nvPr>
        </p:nvSpPr>
        <p:spPr>
          <a:xfrm>
            <a:off x="311700" y="2175450"/>
            <a:ext cx="8520599" cy="792600"/>
          </a:xfrm>
          <a:prstGeom prst="rect">
            <a:avLst/>
          </a:prstGeom>
        </p:spPr>
        <p:txBody>
          <a:bodyPr lIns="91425" tIns="91425" rIns="91425" bIns="91425" anchor="t" anchorCtr="0">
            <a:noAutofit/>
          </a:bodyPr>
          <a:lstStyle/>
          <a:p>
            <a:pPr lvl="0" rtl="0">
              <a:lnSpc>
                <a:spcPct val="115000"/>
              </a:lnSpc>
              <a:spcBef>
                <a:spcPts val="600"/>
              </a:spcBef>
              <a:buClr>
                <a:schemeClr val="dk1"/>
              </a:buClr>
              <a:buSzPct val="44000"/>
              <a:buFont typeface="Arial"/>
              <a:buNone/>
            </a:pPr>
            <a:r>
              <a:rPr lang="en" sz="2500" dirty="0">
                <a:solidFill>
                  <a:srgbClr val="898989"/>
                </a:solidFill>
                <a:latin typeface="Calibri"/>
                <a:ea typeface="Calibri"/>
                <a:cs typeface="Calibri"/>
                <a:sym typeface="Calibri"/>
              </a:rPr>
              <a:t>Anudeep Chaturvedula </a:t>
            </a:r>
            <a:r>
              <a:rPr lang="en" sz="2500" dirty="0" smtClean="0">
                <a:solidFill>
                  <a:srgbClr val="898989"/>
                </a:solidFill>
                <a:latin typeface="Calibri"/>
                <a:ea typeface="Calibri"/>
                <a:cs typeface="Calibri"/>
                <a:sym typeface="Calibri"/>
              </a:rPr>
              <a:t>(1210312506</a:t>
            </a:r>
            <a:r>
              <a:rPr lang="en" sz="2500" dirty="0">
                <a:solidFill>
                  <a:srgbClr val="898989"/>
                </a:solidFill>
                <a:latin typeface="Calibri"/>
                <a:ea typeface="Calibri"/>
                <a:cs typeface="Calibri"/>
                <a:sym typeface="Calibri"/>
              </a:rPr>
              <a:t>)</a:t>
            </a:r>
          </a:p>
          <a:p>
            <a:pPr lvl="0">
              <a:lnSpc>
                <a:spcPct val="115000"/>
              </a:lnSpc>
              <a:spcBef>
                <a:spcPts val="600"/>
              </a:spcBef>
              <a:buClr>
                <a:schemeClr val="dk1"/>
              </a:buClr>
              <a:buSzPct val="44000"/>
            </a:pPr>
            <a:r>
              <a:rPr lang="en" sz="2500" dirty="0">
                <a:solidFill>
                  <a:srgbClr val="898989"/>
                </a:solidFill>
                <a:latin typeface="Calibri"/>
                <a:ea typeface="Calibri"/>
                <a:cs typeface="Calibri"/>
                <a:sym typeface="Calibri"/>
              </a:rPr>
              <a:t>Saurabh Rao(1210312512)</a:t>
            </a:r>
          </a:p>
          <a:p>
            <a:pPr lvl="0">
              <a:lnSpc>
                <a:spcPct val="115000"/>
              </a:lnSpc>
              <a:spcBef>
                <a:spcPts val="600"/>
              </a:spcBef>
              <a:buClr>
                <a:schemeClr val="dk1"/>
              </a:buClr>
              <a:buSzPct val="44000"/>
            </a:pPr>
            <a:r>
              <a:rPr lang="en" sz="2500" dirty="0">
                <a:solidFill>
                  <a:srgbClr val="898989"/>
                </a:solidFill>
                <a:latin typeface="Calibri"/>
                <a:ea typeface="Calibri"/>
                <a:cs typeface="Calibri"/>
                <a:sym typeface="Calibri"/>
              </a:rPr>
              <a:t>Mintu Matthew (1210312542)</a:t>
            </a:r>
          </a:p>
          <a:p>
            <a:pPr lvl="0">
              <a:lnSpc>
                <a:spcPct val="115000"/>
              </a:lnSpc>
              <a:spcBef>
                <a:spcPts val="600"/>
              </a:spcBef>
              <a:buClr>
                <a:schemeClr val="dk1"/>
              </a:buClr>
              <a:buSzPct val="44000"/>
            </a:pPr>
            <a:r>
              <a:rPr lang="en" sz="2500" dirty="0">
                <a:solidFill>
                  <a:srgbClr val="898989"/>
                </a:solidFill>
                <a:latin typeface="Calibri"/>
                <a:ea typeface="Calibri"/>
                <a:cs typeface="Calibri"/>
                <a:sym typeface="Calibri"/>
              </a:rPr>
              <a:t>Tarini Yenneti (1210312566)</a:t>
            </a:r>
          </a:p>
          <a:p>
            <a:pPr lvl="0" rtl="0">
              <a:lnSpc>
                <a:spcPct val="115000"/>
              </a:lnSpc>
              <a:spcBef>
                <a:spcPts val="600"/>
              </a:spcBef>
              <a:buClr>
                <a:schemeClr val="dk1"/>
              </a:buClr>
              <a:buSzPct val="44000"/>
              <a:buFont typeface="Arial"/>
              <a:buNone/>
            </a:pPr>
            <a:r>
              <a:rPr lang="en" sz="2500" dirty="0">
                <a:solidFill>
                  <a:srgbClr val="898989"/>
                </a:solidFill>
                <a:latin typeface="Calibri"/>
                <a:ea typeface="Calibri"/>
                <a:cs typeface="Calibri"/>
                <a:sym typeface="Calibri"/>
              </a:rPr>
              <a:t>B5 2012 – 2016</a:t>
            </a:r>
          </a:p>
          <a:p>
            <a:pPr lv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640" y="144081"/>
            <a:ext cx="8520599" cy="572699"/>
          </a:xfrm>
        </p:spPr>
        <p:txBody>
          <a:bodyPr/>
          <a:lstStyle/>
          <a:p>
            <a:r>
              <a:rPr lang="en-US" b="1" dirty="0" smtClean="0"/>
              <a:t>Maintaining </a:t>
            </a:r>
            <a:r>
              <a:rPr lang="en-US" b="1" dirty="0"/>
              <a:t>a persistent HTTP connection</a:t>
            </a:r>
            <a:endParaRPr lang="en-IN" dirty="0"/>
          </a:p>
        </p:txBody>
      </p:sp>
      <p:sp>
        <p:nvSpPr>
          <p:cNvPr id="3" name="Text Placeholder 2"/>
          <p:cNvSpPr>
            <a:spLocks noGrp="1"/>
          </p:cNvSpPr>
          <p:nvPr>
            <p:ph type="body" idx="1"/>
          </p:nvPr>
        </p:nvSpPr>
        <p:spPr/>
        <p:txBody>
          <a:bodyPr/>
          <a:lstStyle/>
          <a:p>
            <a:endParaRPr lang="en-IN"/>
          </a:p>
        </p:txBody>
      </p:sp>
      <p:pic>
        <p:nvPicPr>
          <p:cNvPr id="4" name="Picture 3" descr="Diagram of two server processes, where one process receives streamed Tweets, while the other handles HTTP requests"/>
          <p:cNvPicPr/>
          <p:nvPr/>
        </p:nvPicPr>
        <p:blipFill>
          <a:blip r:embed="rId2"/>
          <a:srcRect/>
          <a:stretch>
            <a:fillRect/>
          </a:stretch>
        </p:blipFill>
        <p:spPr bwMode="auto">
          <a:xfrm>
            <a:off x="226640" y="716780"/>
            <a:ext cx="8757872" cy="4344318"/>
          </a:xfrm>
          <a:prstGeom prst="rect">
            <a:avLst/>
          </a:prstGeom>
          <a:noFill/>
          <a:ln w="9525">
            <a:noFill/>
            <a:miter lim="800000"/>
            <a:headEnd/>
            <a:tailEnd/>
          </a:ln>
        </p:spPr>
      </p:pic>
    </p:spTree>
    <p:extLst>
      <p:ext uri="{BB962C8B-B14F-4D97-AF65-F5344CB8AC3E}">
        <p14:creationId xmlns:p14="http://schemas.microsoft.com/office/powerpoint/2010/main" xmlns="" val="292807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Text Placeholder 2"/>
          <p:cNvSpPr>
            <a:spLocks noGrp="1"/>
          </p:cNvSpPr>
          <p:nvPr>
            <p:ph type="body" idx="1"/>
          </p:nvPr>
        </p:nvSpPr>
        <p:spPr/>
        <p:txBody>
          <a:bodyPr/>
          <a:lstStyle/>
          <a:p>
            <a:pPr lvl="0"/>
            <a:r>
              <a:rPr lang="en-US" sz="1400" dirty="0" smtClean="0"/>
              <a:t>The consumer key , consumer secret key , access key  and access secret key are initialized. </a:t>
            </a:r>
          </a:p>
          <a:p>
            <a:pPr lvl="0"/>
            <a:r>
              <a:rPr lang="en-US" sz="1400" dirty="0" err="1" smtClean="0"/>
              <a:t>OAuth</a:t>
            </a:r>
            <a:r>
              <a:rPr lang="en-US" sz="1400" dirty="0" smtClean="0"/>
              <a:t> environment is set up with above mentioned variables. </a:t>
            </a:r>
          </a:p>
          <a:p>
            <a:pPr lvl="0"/>
            <a:r>
              <a:rPr lang="en-US" sz="1400" dirty="0" smtClean="0"/>
              <a:t>Cacert.pem file is downloaded for enabling </a:t>
            </a:r>
            <a:r>
              <a:rPr lang="en-US" sz="1400" dirty="0" err="1" smtClean="0"/>
              <a:t>RCurl</a:t>
            </a:r>
            <a:r>
              <a:rPr lang="en-US" sz="1400" dirty="0" smtClean="0"/>
              <a:t>. </a:t>
            </a:r>
          </a:p>
          <a:p>
            <a:pPr lvl="0"/>
            <a:r>
              <a:rPr lang="en-US" sz="1400" dirty="0" smtClean="0"/>
              <a:t>Handshake is initiated with credentials</a:t>
            </a:r>
          </a:p>
          <a:p>
            <a:pPr lvl="0"/>
            <a:r>
              <a:rPr lang="en-US" sz="1400" dirty="0" smtClean="0"/>
              <a:t>.</a:t>
            </a:r>
            <a:r>
              <a:rPr lang="en-US" sz="1400" dirty="0" err="1" smtClean="0"/>
              <a:t>RData</a:t>
            </a:r>
            <a:r>
              <a:rPr lang="en-US" sz="1400" dirty="0" smtClean="0"/>
              <a:t> file is saved and loaded for specific instance.</a:t>
            </a:r>
          </a:p>
          <a:p>
            <a:pPr lvl="0"/>
            <a:r>
              <a:rPr lang="en-US" sz="1400" dirty="0" smtClean="0"/>
              <a:t>Tweets are saved in JSON format from Twitter. </a:t>
            </a:r>
          </a:p>
          <a:p>
            <a:pPr lvl="0"/>
            <a:r>
              <a:rPr lang="en-US" sz="1400" dirty="0" smtClean="0"/>
              <a:t>Tweets are parsed into a data frame. </a:t>
            </a:r>
          </a:p>
          <a:p>
            <a:pPr lvl="0"/>
            <a:r>
              <a:rPr lang="en-US" sz="1400" dirty="0" smtClean="0"/>
              <a:t>Since the tweets are ordered by date , it is easy to perform different kinds of analysis on them. </a:t>
            </a:r>
          </a:p>
          <a:p>
            <a:endParaRPr lang="en-US" sz="1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122" name="Picture 2" descr="C:\Users\SOURAV\Desktop\PROJECT_FINAL\images\data frame.JP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IN" dirty="0" smtClean="0"/>
              <a:t>Sentiment Analysis</a:t>
            </a:r>
            <a:endParaRPr dirty="0"/>
          </a:p>
        </p:txBody>
      </p:sp>
      <p:sp>
        <p:nvSpPr>
          <p:cNvPr id="127" name="Shape 12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r>
              <a:rPr lang="en-IN" dirty="0"/>
              <a:t>T</a:t>
            </a:r>
            <a:r>
              <a:rPr lang="en-IN" dirty="0" smtClean="0"/>
              <a:t>he </a:t>
            </a:r>
            <a:r>
              <a:rPr lang="en-IN" dirty="0"/>
              <a:t>process of computationally identifying and categorizing opinions expressed in a piece of text, especially in order to determine whether the writer's attitude towards a particular topic, product, etc. is positive, negative, or neutral</a:t>
            </a:r>
            <a:r>
              <a:rPr lang="en-IN" dirty="0" smtClean="0"/>
              <a:t>.</a:t>
            </a:r>
          </a:p>
          <a:p>
            <a:pPr lvl="0"/>
            <a:endParaRPr lang="en-IN" dirty="0"/>
          </a:p>
          <a:p>
            <a:pPr lvl="0"/>
            <a:r>
              <a:rPr lang="en-IN" dirty="0" smtClean="0"/>
              <a:t>*Consumer Views on a brand / product. </a:t>
            </a:r>
            <a:br>
              <a:rPr lang="en-IN" dirty="0" smtClean="0"/>
            </a:br>
            <a:r>
              <a:rPr lang="en-IN" dirty="0" smtClean="0"/>
              <a:t>*Public reaction to an issue. </a:t>
            </a:r>
            <a:br>
              <a:rPr lang="en-IN" dirty="0" smtClean="0"/>
            </a:br>
            <a:r>
              <a:rPr lang="en-IN" dirty="0" smtClean="0"/>
              <a:t>*Understanding customer sentiment to modify brand strategy.</a:t>
            </a:r>
            <a:endParaRPr dirty="0"/>
          </a:p>
        </p:txBody>
      </p:sp>
      <p:sp>
        <p:nvSpPr>
          <p:cNvPr id="4" name="Shape 126"/>
          <p:cNvSpPr txBox="1">
            <a:spLocks/>
          </p:cNvSpPr>
          <p:nvPr/>
        </p:nvSpPr>
        <p:spPr>
          <a:xfrm>
            <a:off x="368407" y="2234847"/>
            <a:ext cx="8520599" cy="5726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IN" dirty="0" smtClean="0"/>
              <a:t>Sentiment Analysis - Importance</a:t>
            </a:r>
            <a:endParaRPr lang="en-IN" dirty="0"/>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7170" name="Picture 2" descr="C:\Users\SOURAV\Desktop\PROJECT_FINAL\images\Date_fav.jpeg"/>
          <p:cNvPicPr>
            <a:picLocks noChangeAspect="1" noChangeArrowheads="1"/>
          </p:cNvPicPr>
          <p:nvPr/>
        </p:nvPicPr>
        <p:blipFill>
          <a:blip r:embed="rId2"/>
          <a:srcRect/>
          <a:stretch>
            <a:fillRect/>
          </a:stretch>
        </p:blipFill>
        <p:spPr bwMode="auto">
          <a:xfrm>
            <a:off x="6" y="11"/>
            <a:ext cx="9143994" cy="5143489"/>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8194" name="Picture 2" descr="C:\Users\SOURAV\Desktop\PROJECT_FINAL\images\follower_fav.jpeg"/>
          <p:cNvPicPr>
            <a:picLocks noChangeAspect="1" noChangeArrowheads="1"/>
          </p:cNvPicPr>
          <p:nvPr/>
        </p:nvPicPr>
        <p:blipFill>
          <a:blip r:embed="rId2"/>
          <a:srcRect/>
          <a:stretch>
            <a:fillRect/>
          </a:stretch>
        </p:blipFill>
        <p:spPr bwMode="auto">
          <a:xfrm>
            <a:off x="0" y="9"/>
            <a:ext cx="9144000" cy="514349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9218" name="Picture 2" descr="C:\Users\SOURAV\Desktop\PROJECT_FINAL\images\follower_retweet.jpeg"/>
          <p:cNvPicPr>
            <a:picLocks noChangeAspect="1" noChangeArrowheads="1"/>
          </p:cNvPicPr>
          <p:nvPr/>
        </p:nvPicPr>
        <p:blipFill>
          <a:blip r:embed="rId2"/>
          <a:srcRect/>
          <a:stretch>
            <a:fillRect/>
          </a:stretch>
        </p:blipFill>
        <p:spPr bwMode="auto">
          <a:xfrm>
            <a:off x="4" y="8630"/>
            <a:ext cx="9143996" cy="513487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42" name="Picture 2" descr="C:\Users\SOURAV\Desktop\PROJECT_FINAL\images\friends_fav.jpeg"/>
          <p:cNvPicPr>
            <a:picLocks noChangeAspect="1" noChangeArrowheads="1"/>
          </p:cNvPicPr>
          <p:nvPr/>
        </p:nvPicPr>
        <p:blipFill>
          <a:blip r:embed="rId2"/>
          <a:srcRect/>
          <a:stretch>
            <a:fillRect/>
          </a:stretch>
        </p:blipFill>
        <p:spPr bwMode="auto">
          <a:xfrm>
            <a:off x="0" y="2478"/>
            <a:ext cx="9144000" cy="514102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1266" name="Picture 2" descr="C:\Users\SOURAV\Desktop\PROJECT_FINAL\images\friends_retweet.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2290" name="Picture 2" descr="C:\Users\SOURAV\Desktop\PROJECT_FINAL\images\retweets_fav.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803" y="0"/>
            <a:ext cx="8520599" cy="841800"/>
          </a:xfrm>
        </p:spPr>
        <p:txBody>
          <a:bodyPr/>
          <a:lstStyle/>
          <a:p>
            <a:r>
              <a:rPr lang="en-IN" dirty="0" smtClean="0"/>
              <a:t>Abstract</a:t>
            </a:r>
            <a:endParaRPr lang="en-IN" dirty="0"/>
          </a:p>
        </p:txBody>
      </p:sp>
      <p:sp>
        <p:nvSpPr>
          <p:cNvPr id="3" name="Rectangle 2"/>
          <p:cNvSpPr/>
          <p:nvPr/>
        </p:nvSpPr>
        <p:spPr>
          <a:xfrm>
            <a:off x="279803" y="1269331"/>
            <a:ext cx="8864197" cy="2677656"/>
          </a:xfrm>
          <a:prstGeom prst="rect">
            <a:avLst/>
          </a:prstGeom>
        </p:spPr>
        <p:txBody>
          <a:bodyPr wrap="square">
            <a:spAutoFit/>
          </a:bodyPr>
          <a:lstStyle/>
          <a:p>
            <a:pPr algn="just">
              <a:lnSpc>
                <a:spcPct val="20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Microblogging today has become a very popular tool for communication and voicing opinions among Internet users, where millions of users share opinions on varied topics. Microblogging platforms like Twitter allow users to share views within a 140 character limit, leading to a high rate of information compression. Users also have the option of adding images, links and videos among other things, which makes the type and variety of content very diverse. Here processing the tweet involves extraction of metadata of tweet, geocoding the physical address in a tweet, </a:t>
            </a:r>
            <a:r>
              <a:rPr lang="en-US" dirty="0" err="1">
                <a:latin typeface="Times New Roman" panose="02020603050405020304" pitchFamily="18" charset="0"/>
                <a:ea typeface="Calibri" panose="020F0502020204030204" pitchFamily="34" charset="0"/>
                <a:cs typeface="Times New Roman" panose="02020603050405020304" pitchFamily="18" charset="0"/>
              </a:rPr>
              <a:t>analysing</a:t>
            </a:r>
            <a:r>
              <a:rPr lang="en-US" dirty="0">
                <a:latin typeface="Times New Roman" panose="02020603050405020304" pitchFamily="18" charset="0"/>
                <a:ea typeface="Calibri" panose="020F0502020204030204" pitchFamily="34" charset="0"/>
                <a:cs typeface="Times New Roman" panose="02020603050405020304" pitchFamily="18" charset="0"/>
              </a:rPr>
              <a:t> the sentiment of content in the tweet text and extracting the significant and key phrases from a text. </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771494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14" name="Picture 2" descr="C:\Users\SOURAV\Desktop\PROJECT_FINAL\images\status_fav.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descr="C:\Users\SOURAV\Desktop\PROJECT_FINAL\images\status_retweet.jpeg"/>
          <p:cNvPicPr>
            <a:picLocks noChangeAspect="1" noChangeArrowheads="1"/>
          </p:cNvPicPr>
          <p:nvPr/>
        </p:nvPicPr>
        <p:blipFill>
          <a:blip r:embed="rId2"/>
          <a:srcRect/>
          <a:stretch>
            <a:fillRect/>
          </a:stretch>
        </p:blipFill>
        <p:spPr bwMode="auto">
          <a:xfrm>
            <a:off x="0" y="5"/>
            <a:ext cx="9144000" cy="5143495"/>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IN" dirty="0" smtClean="0"/>
              <a:t>What have we done for sentiment analysis</a:t>
            </a:r>
            <a:endParaRPr dirty="0"/>
          </a:p>
        </p:txBody>
      </p:sp>
      <p:sp>
        <p:nvSpPr>
          <p:cNvPr id="133" name="Shape 13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r>
              <a:rPr lang="en-US" sz="1600" dirty="0" smtClean="0"/>
              <a:t>Cacert.pem file is downloaded to enable </a:t>
            </a:r>
            <a:r>
              <a:rPr lang="en-US" sz="1600" dirty="0" err="1" smtClean="0"/>
              <a:t>RCurl</a:t>
            </a:r>
            <a:endParaRPr lang="en-US" sz="1600" dirty="0" smtClean="0"/>
          </a:p>
          <a:p>
            <a:pPr lvl="0"/>
            <a:r>
              <a:rPr lang="en-US" sz="1600" dirty="0" smtClean="0"/>
              <a:t>Access URL, Request URL and Auth URL are declared. </a:t>
            </a:r>
          </a:p>
          <a:p>
            <a:pPr lvl="0"/>
            <a:r>
              <a:rPr lang="en-US" sz="1600" dirty="0" smtClean="0"/>
              <a:t>Consumer key and Consumer Secret are declared. </a:t>
            </a:r>
          </a:p>
          <a:p>
            <a:pPr lvl="0"/>
            <a:r>
              <a:rPr lang="en-US" sz="1600" dirty="0" smtClean="0"/>
              <a:t>Credentials are saved and handshake is initiated. </a:t>
            </a:r>
          </a:p>
          <a:p>
            <a:pPr lvl="0"/>
            <a:r>
              <a:rPr lang="en-US" sz="1600" dirty="0" smtClean="0"/>
              <a:t>After handshake is complete, the .</a:t>
            </a:r>
            <a:r>
              <a:rPr lang="en-US" sz="1600" dirty="0" err="1" smtClean="0"/>
              <a:t>Rdata</a:t>
            </a:r>
            <a:r>
              <a:rPr lang="en-US" sz="1600" dirty="0" smtClean="0"/>
              <a:t> environment is loaded and setup. </a:t>
            </a:r>
          </a:p>
          <a:p>
            <a:pPr lvl="0"/>
            <a:r>
              <a:rPr lang="en-US" sz="1600" dirty="0" smtClean="0"/>
              <a:t>Function for searching tweets with the required keyword is started. The data dump is put into an excel file at this point. </a:t>
            </a:r>
          </a:p>
          <a:p>
            <a:pPr lvl="0">
              <a:spcBef>
                <a:spcPts val="0"/>
              </a:spcBef>
              <a:buNone/>
            </a:pPr>
            <a:endParaRPr sz="1600" dirty="0"/>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lvl="0"/>
            <a:r>
              <a:rPr lang="en-US" sz="1400" dirty="0" smtClean="0"/>
              <a:t>The score evaluation function is used at this point. </a:t>
            </a:r>
          </a:p>
          <a:p>
            <a:pPr lvl="0"/>
            <a:r>
              <a:rPr lang="en-US" sz="1400" dirty="0" smtClean="0"/>
              <a:t>In the score evaluation function, punctuation marks are removed after converting to UTF-8 format, sentences are split into words and the total words are made into a list for each tweet. </a:t>
            </a:r>
          </a:p>
          <a:p>
            <a:pPr lvl="0"/>
            <a:r>
              <a:rPr lang="en-US" sz="1400" dirty="0" smtClean="0"/>
              <a:t>Each word in a tweet is compared against the database of positive and negative words, and the score is computed. </a:t>
            </a:r>
          </a:p>
          <a:p>
            <a:pPr lvl="0"/>
            <a:r>
              <a:rPr lang="en-US" sz="1400" dirty="0" smtClean="0"/>
              <a:t>By this point , we have an excel file of each tweet and the score associated with it. </a:t>
            </a:r>
          </a:p>
          <a:p>
            <a:pPr lvl="0"/>
            <a:r>
              <a:rPr lang="en-US" sz="1400" dirty="0" smtClean="0"/>
              <a:t>We then generate another excel file which calculates the total number of positive, negative and neutral tweets for a day. </a:t>
            </a:r>
          </a:p>
          <a:p>
            <a:pPr lvl="0"/>
            <a:r>
              <a:rPr lang="en-US" sz="1400" dirty="0" smtClean="0"/>
              <a:t>We then plot these points in a graphical format and display the result in a .jpeg image. </a:t>
            </a:r>
          </a:p>
          <a:p>
            <a:endParaRPr lang="en-US" sz="4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026" name="Picture 2" descr="C:\Users\SOURAV\Desktop\PROJECT_FINAL\images\data dump.JPG"/>
          <p:cNvPicPr>
            <a:picLocks noChangeAspect="1" noChangeArrowheads="1"/>
          </p:cNvPicPr>
          <p:nvPr/>
        </p:nvPicPr>
        <p:blipFill>
          <a:blip r:embed="rId2"/>
          <a:srcRect/>
          <a:stretch>
            <a:fillRect/>
          </a:stretch>
        </p:blipFill>
        <p:spPr bwMode="auto">
          <a:xfrm>
            <a:off x="1084" y="24"/>
            <a:ext cx="9142916" cy="5155262"/>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2050" name="Picture 2" descr="C:\Users\SOURAV\Desktop\PROJECT_FINAL\images\score.JP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3074" name="Picture 2" descr="C:\Users\SOURAV\Desktop\PROJECT_FINAL\images\collated.JPG"/>
          <p:cNvPicPr>
            <a:picLocks noChangeAspect="1" noChangeArrowheads="1"/>
          </p:cNvPicPr>
          <p:nvPr/>
        </p:nvPicPr>
        <p:blipFill>
          <a:blip r:embed="rId2"/>
          <a:srcRect/>
          <a:stretch>
            <a:fillRect/>
          </a:stretch>
        </p:blipFill>
        <p:spPr bwMode="auto">
          <a:xfrm>
            <a:off x="2914650" y="142875"/>
            <a:ext cx="3314700" cy="48577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098" name="Picture 2" descr="C:\Users\SOURAV\Desktop\PROJECT_FINAL\images\Donald Trump _plot.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a:p>
        </p:txBody>
      </p:sp>
      <p:sp>
        <p:nvSpPr>
          <p:cNvPr id="4" name="Title 3"/>
          <p:cNvSpPr>
            <a:spLocks noGrp="1"/>
          </p:cNvSpPr>
          <p:nvPr>
            <p:ph type="title"/>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33668" cy="5061098"/>
          </a:xfrm>
          <a:prstGeom prst="rect">
            <a:avLst/>
          </a:prstGeom>
        </p:spPr>
      </p:pic>
    </p:spTree>
    <p:extLst>
      <p:ext uri="{BB962C8B-B14F-4D97-AF65-F5344CB8AC3E}">
        <p14:creationId xmlns:p14="http://schemas.microsoft.com/office/powerpoint/2010/main" xmlns="" val="32256045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IN" dirty="0" err="1" smtClean="0"/>
              <a:t>Geolocation</a:t>
            </a:r>
            <a:r>
              <a:rPr lang="en-IN" dirty="0" smtClean="0"/>
              <a:t> information – what is it ? </a:t>
            </a:r>
            <a:endParaRPr dirty="0"/>
          </a:p>
        </p:txBody>
      </p:sp>
      <p:sp>
        <p:nvSpPr>
          <p:cNvPr id="151" name="Shape 15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r>
              <a:rPr lang="en-IN" dirty="0" smtClean="0"/>
              <a:t>* A tweet can be made more relevant by mentioning the location it was tweeted from. </a:t>
            </a:r>
            <a:br>
              <a:rPr lang="en-IN" dirty="0" smtClean="0"/>
            </a:br>
            <a:r>
              <a:rPr lang="en-IN" dirty="0" smtClean="0"/>
              <a:t>* Contains the location of the tweet, by providing either : </a:t>
            </a:r>
            <a:br>
              <a:rPr lang="en-IN" dirty="0" smtClean="0"/>
            </a:br>
            <a:r>
              <a:rPr lang="en-IN" dirty="0" smtClean="0"/>
              <a:t>	* Latitude and Longitude. </a:t>
            </a:r>
            <a:br>
              <a:rPr lang="en-IN" dirty="0" smtClean="0"/>
            </a:br>
            <a:r>
              <a:rPr lang="en-IN" dirty="0" smtClean="0"/>
              <a:t>	* </a:t>
            </a:r>
            <a:r>
              <a:rPr lang="en-IN" dirty="0" err="1" smtClean="0"/>
              <a:t>Place_ID</a:t>
            </a:r>
            <a:r>
              <a:rPr lang="en-IN" dirty="0" smtClean="0"/>
              <a:t> </a:t>
            </a:r>
            <a:endParaRPr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dirty="0">
                <a:latin typeface="Calibri"/>
                <a:ea typeface="Calibri"/>
                <a:cs typeface="Calibri"/>
                <a:sym typeface="Calibri"/>
              </a:rPr>
              <a:t>Data mining – What is it ? </a:t>
            </a:r>
          </a:p>
        </p:txBody>
      </p:sp>
      <p:sp>
        <p:nvSpPr>
          <p:cNvPr id="61" name="Shape 61"/>
          <p:cNvSpPr txBox="1">
            <a:spLocks noGrp="1"/>
          </p:cNvSpPr>
          <p:nvPr>
            <p:ph type="body" idx="1"/>
          </p:nvPr>
        </p:nvSpPr>
        <p:spPr>
          <a:xfrm>
            <a:off x="311700" y="1418289"/>
            <a:ext cx="8520599" cy="3416400"/>
          </a:xfrm>
          <a:prstGeom prst="rect">
            <a:avLst/>
          </a:prstGeom>
        </p:spPr>
        <p:txBody>
          <a:bodyPr lIns="91425" tIns="91425" rIns="91425" bIns="91425" anchor="t" anchorCtr="0">
            <a:noAutofit/>
          </a:bodyPr>
          <a:lstStyle/>
          <a:p>
            <a:pPr lvl="0"/>
            <a:r>
              <a:rPr lang="en-IN" sz="2000" dirty="0"/>
              <a:t>T</a:t>
            </a:r>
            <a:r>
              <a:rPr lang="en-IN" sz="2000" dirty="0" smtClean="0"/>
              <a:t>he </a:t>
            </a:r>
            <a:r>
              <a:rPr lang="en-IN" sz="2000" dirty="0"/>
              <a:t>practice of examining large pre-existing databases in order to generate new information.</a:t>
            </a:r>
            <a:endParaRPr sz="2000" dirty="0"/>
          </a:p>
        </p:txBody>
      </p:sp>
      <p:pic>
        <p:nvPicPr>
          <p:cNvPr id="1026" name="Picture 2" descr="https://lh4.googleusercontent.com/UHB827WtSbc93NOQYAhU5pDrLsxTqCGnpWem0B7_wnVmqPJnXk3QVYB1v_3rQ9QdeOwrez6kIbDQYp0B59g_YlqmpqLAQ0Og0EVniyNn77tfPR2MzFmJUzDANq8_9rlP4ZsOohB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91907" y="1930588"/>
            <a:ext cx="4225041" cy="3008047"/>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2290" name="Picture 2" descr="http://blog.idl.ssrc.msstate.edu/wp-content/uploads/2013/10/geo.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146" name="Picture 2" descr="C:\Users\SOURAV\Desktop\PROJECT_FINAL\images\geo.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descr="C:\Users\SOURAV\Downloads\geo sequence diagram.jpg"/>
          <p:cNvPicPr/>
          <p:nvPr/>
        </p:nvPicPr>
        <p:blipFill>
          <a:blip r:embed="rId3"/>
          <a:srcRect/>
          <a:stretch>
            <a:fillRect/>
          </a:stretch>
        </p:blipFill>
        <p:spPr bwMode="auto">
          <a:xfrm>
            <a:off x="-74428" y="85060"/>
            <a:ext cx="9292856" cy="5058440"/>
          </a:xfrm>
          <a:prstGeom prst="rect">
            <a:avLst/>
          </a:prstGeom>
          <a:noFill/>
          <a:ln w="9525">
            <a:noFill/>
            <a:miter lim="800000"/>
            <a:headEnd/>
            <a:tailEnd/>
          </a:ln>
        </p:spPr>
      </p:pic>
      <p:sp>
        <p:nvSpPr>
          <p:cNvPr id="7" name="Rectangle 6"/>
          <p:cNvSpPr/>
          <p:nvPr/>
        </p:nvSpPr>
        <p:spPr>
          <a:xfrm>
            <a:off x="3657600" y="4199652"/>
            <a:ext cx="4572000" cy="943848"/>
          </a:xfrm>
          <a:prstGeom prst="rect">
            <a:avLst/>
          </a:prstGeom>
        </p:spPr>
        <p:txBody>
          <a:bodyPr>
            <a:spAutoFit/>
          </a:bodyPr>
          <a:lstStyle/>
          <a:p>
            <a:pPr marL="228600">
              <a:lnSpc>
                <a:spcPct val="200000"/>
              </a:lnSpc>
              <a:spcBef>
                <a:spcPts val="600"/>
              </a:spcBef>
              <a:spcAft>
                <a:spcPts val="1600"/>
              </a:spcAft>
            </a:pPr>
            <a:r>
              <a:rPr lang="en-US" b="1" dirty="0">
                <a:latin typeface="Times New Roman" panose="02020603050405020304" pitchFamily="18" charset="0"/>
                <a:ea typeface="Calibri" panose="020F0502020204030204" pitchFamily="34" charset="0"/>
                <a:cs typeface="Times New Roman" panose="02020603050405020304" pitchFamily="18" charset="0"/>
              </a:rPr>
              <a:t> </a:t>
            </a:r>
            <a:endParaRPr lang="en-IN" dirty="0">
              <a:latin typeface="Times New Roman" panose="02020603050405020304" pitchFamily="18" charset="0"/>
              <a:ea typeface="Calibri" panose="020F0502020204030204" pitchFamily="34" charset="0"/>
              <a:cs typeface="Times New Roman" panose="02020603050405020304" pitchFamily="18" charset="0"/>
            </a:endParaRPr>
          </a:p>
          <a:p>
            <a:r>
              <a:rPr lang="en-US" b="1" dirty="0" smtClean="0">
                <a:latin typeface="Times New Roman" panose="02020603050405020304" pitchFamily="18" charset="0"/>
                <a:ea typeface="Calibri" panose="020F0502020204030204" pitchFamily="34" charset="0"/>
              </a:rPr>
              <a:t>Sequence </a:t>
            </a:r>
            <a:r>
              <a:rPr lang="en-US" b="1" dirty="0">
                <a:latin typeface="Times New Roman" panose="02020603050405020304" pitchFamily="18" charset="0"/>
                <a:ea typeface="Calibri" panose="020F0502020204030204" pitchFamily="34" charset="0"/>
              </a:rPr>
              <a:t>diagram </a:t>
            </a:r>
            <a:endParaRPr lang="en-IN" dirty="0"/>
          </a:p>
        </p:txBody>
      </p:sp>
    </p:spTree>
    <p:extLst>
      <p:ext uri="{BB962C8B-B14F-4D97-AF65-F5344CB8AC3E}">
        <p14:creationId xmlns:p14="http://schemas.microsoft.com/office/powerpoint/2010/main" xmlns="" val="310980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descr="C:\Users\SOURAV\Downloads\geo Use case diagram.jpg"/>
          <p:cNvPicPr/>
          <p:nvPr/>
        </p:nvPicPr>
        <p:blipFill>
          <a:blip r:embed="rId2"/>
          <a:srcRect/>
          <a:stretch>
            <a:fillRect/>
          </a:stretch>
        </p:blipFill>
        <p:spPr bwMode="auto">
          <a:xfrm>
            <a:off x="0" y="0"/>
            <a:ext cx="9144000" cy="4827181"/>
          </a:xfrm>
          <a:prstGeom prst="rect">
            <a:avLst/>
          </a:prstGeom>
          <a:noFill/>
          <a:ln w="9525">
            <a:noFill/>
            <a:miter lim="800000"/>
            <a:headEnd/>
            <a:tailEnd/>
          </a:ln>
        </p:spPr>
      </p:pic>
      <p:sp>
        <p:nvSpPr>
          <p:cNvPr id="5" name="Rectangle 4"/>
          <p:cNvSpPr/>
          <p:nvPr/>
        </p:nvSpPr>
        <p:spPr>
          <a:xfrm>
            <a:off x="6636063" y="4236363"/>
            <a:ext cx="1568058" cy="307777"/>
          </a:xfrm>
          <a:prstGeom prst="rect">
            <a:avLst/>
          </a:prstGeom>
        </p:spPr>
        <p:txBody>
          <a:bodyPr wrap="none">
            <a:spAutoFit/>
          </a:bodyPr>
          <a:lstStyle/>
          <a:p>
            <a:r>
              <a:rPr lang="en-US" b="1" dirty="0">
                <a:latin typeface="Times New Roman" panose="02020603050405020304" pitchFamily="18" charset="0"/>
                <a:ea typeface="Calibri" panose="020F0502020204030204" pitchFamily="34" charset="0"/>
              </a:rPr>
              <a:t>Use case diagram </a:t>
            </a:r>
            <a:endParaRPr lang="en-IN" dirty="0"/>
          </a:p>
        </p:txBody>
      </p:sp>
    </p:spTree>
    <p:extLst>
      <p:ext uri="{BB962C8B-B14F-4D97-AF65-F5344CB8AC3E}">
        <p14:creationId xmlns:p14="http://schemas.microsoft.com/office/powerpoint/2010/main" xmlns="" val="42711727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9005" y="1854952"/>
            <a:ext cx="1793461" cy="572699"/>
          </a:xfrm>
        </p:spPr>
        <p:txBody>
          <a:bodyPr/>
          <a:lstStyle/>
          <a:p>
            <a:r>
              <a:rPr lang="en-IN" dirty="0" smtClean="0"/>
              <a:t>System Model </a:t>
            </a:r>
            <a:endParaRPr lang="en-IN" dirty="0"/>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22917" y="0"/>
            <a:ext cx="6315566" cy="4593307"/>
          </a:xfrm>
          <a:prstGeom prst="rect">
            <a:avLst/>
          </a:prstGeom>
        </p:spPr>
      </p:pic>
    </p:spTree>
    <p:extLst>
      <p:ext uri="{BB962C8B-B14F-4D97-AF65-F5344CB8AC3E}">
        <p14:creationId xmlns:p14="http://schemas.microsoft.com/office/powerpoint/2010/main" xmlns="" val="7407310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0670" y="445025"/>
            <a:ext cx="6500223" cy="4250707"/>
          </a:xfrm>
          <a:prstGeom prst="rect">
            <a:avLst/>
          </a:prstGeom>
        </p:spPr>
      </p:pic>
    </p:spTree>
    <p:extLst>
      <p:ext uri="{BB962C8B-B14F-4D97-AF65-F5344CB8AC3E}">
        <p14:creationId xmlns:p14="http://schemas.microsoft.com/office/powerpoint/2010/main" xmlns="" val="32264562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IN" dirty="0" smtClean="0"/>
              <a:t>Future Scope</a:t>
            </a:r>
            <a:endParaRPr dirty="0"/>
          </a:p>
        </p:txBody>
      </p:sp>
      <p:sp>
        <p:nvSpPr>
          <p:cNvPr id="169" name="Shape 16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buFont typeface="Arial" charset="0"/>
              <a:buChar char="•"/>
            </a:pPr>
            <a:r>
              <a:rPr lang="en-IN" dirty="0" smtClean="0"/>
              <a:t>Use </a:t>
            </a:r>
            <a:r>
              <a:rPr lang="en-IN" dirty="0" smtClean="0"/>
              <a:t>the Streaming API instead of REST API to deliver </a:t>
            </a:r>
            <a:r>
              <a:rPr lang="en-IN" dirty="0" err="1" smtClean="0"/>
              <a:t>realtime</a:t>
            </a:r>
            <a:r>
              <a:rPr lang="en-IN" dirty="0" smtClean="0"/>
              <a:t> results. </a:t>
            </a:r>
            <a:endParaRPr lang="en-IN" dirty="0" smtClean="0"/>
          </a:p>
          <a:p>
            <a:pPr lvl="0">
              <a:buFont typeface="Arial" charset="0"/>
              <a:buChar char="•"/>
            </a:pPr>
            <a:r>
              <a:rPr lang="en-US" dirty="0" smtClean="0"/>
              <a:t>We </a:t>
            </a:r>
            <a:r>
              <a:rPr lang="en-US" dirty="0" smtClean="0"/>
              <a:t>have not yet incorporated machine learning and artificial intelligence into this system. </a:t>
            </a:r>
            <a:endParaRPr lang="en-US" dirty="0" smtClean="0"/>
          </a:p>
          <a:p>
            <a:pPr lvl="0">
              <a:buFont typeface="Arial" charset="0"/>
              <a:buChar char="•"/>
            </a:pPr>
            <a:r>
              <a:rPr lang="en-US" dirty="0" smtClean="0"/>
              <a:t>While </a:t>
            </a:r>
            <a:r>
              <a:rPr lang="en-US" dirty="0" smtClean="0"/>
              <a:t>there are other ways like reverse encoding the address mentioned in the user profile to understand the </a:t>
            </a:r>
            <a:r>
              <a:rPr lang="en-US" dirty="0" err="1" smtClean="0"/>
              <a:t>geolocation</a:t>
            </a:r>
            <a:r>
              <a:rPr lang="en-US" dirty="0" smtClean="0"/>
              <a:t>, the research in the area is still not a lot. </a:t>
            </a:r>
            <a:r>
              <a:rPr lang="en-IN" dirty="0" smtClean="0"/>
              <a:t/>
            </a:r>
            <a:br>
              <a:rPr lang="en-IN" dirty="0" smtClean="0"/>
            </a:br>
            <a:endParaRPr dirty="0"/>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6600" dirty="0" smtClean="0"/>
              <a:t>	</a:t>
            </a:r>
            <a:r>
              <a:rPr lang="en-US" sz="6600" dirty="0" smtClean="0"/>
              <a:t>	Thank You</a:t>
            </a:r>
            <a:endParaRPr lang="en-US" sz="4400"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a:latin typeface="Calibri"/>
                <a:ea typeface="Calibri"/>
                <a:cs typeface="Calibri"/>
                <a:sym typeface="Calibri"/>
              </a:rPr>
              <a:t>Applications of Data Mining </a:t>
            </a:r>
          </a:p>
        </p:txBody>
      </p:sp>
      <p:sp>
        <p:nvSpPr>
          <p:cNvPr id="67" name="Shape 67"/>
          <p:cNvSpPr txBox="1">
            <a:spLocks noGrp="1"/>
          </p:cNvSpPr>
          <p:nvPr>
            <p:ph type="body" idx="1"/>
          </p:nvPr>
        </p:nvSpPr>
        <p:spPr>
          <a:xfrm>
            <a:off x="311700" y="1588408"/>
            <a:ext cx="8520599" cy="3416400"/>
          </a:xfrm>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IN" dirty="0"/>
              <a:t>Financial Data Analysis</a:t>
            </a:r>
          </a:p>
          <a:p>
            <a:pPr marL="285750" indent="-285750">
              <a:buFont typeface="Arial" panose="020B0604020202020204" pitchFamily="34" charset="0"/>
              <a:buChar char="•"/>
            </a:pPr>
            <a:r>
              <a:rPr lang="en-IN" dirty="0"/>
              <a:t>Retail Industry</a:t>
            </a:r>
          </a:p>
          <a:p>
            <a:pPr marL="285750" indent="-285750">
              <a:buFont typeface="Arial" panose="020B0604020202020204" pitchFamily="34" charset="0"/>
              <a:buChar char="•"/>
            </a:pPr>
            <a:r>
              <a:rPr lang="en-IN" dirty="0"/>
              <a:t>Telecommunication Industry</a:t>
            </a:r>
          </a:p>
          <a:p>
            <a:pPr marL="285750" indent="-285750">
              <a:buFont typeface="Arial" panose="020B0604020202020204" pitchFamily="34" charset="0"/>
              <a:buChar char="•"/>
            </a:pPr>
            <a:r>
              <a:rPr lang="en-IN" dirty="0"/>
              <a:t>Biological Data Analysis</a:t>
            </a:r>
          </a:p>
          <a:p>
            <a:pPr marL="285750" indent="-285750">
              <a:buFont typeface="Arial" panose="020B0604020202020204" pitchFamily="34" charset="0"/>
              <a:buChar char="•"/>
            </a:pPr>
            <a:r>
              <a:rPr lang="en-IN" dirty="0"/>
              <a:t>Other Scientific Applications</a:t>
            </a:r>
          </a:p>
          <a:p>
            <a:pPr marL="285750" indent="-285750">
              <a:buFont typeface="Arial" panose="020B0604020202020204" pitchFamily="34" charset="0"/>
              <a:buChar char="•"/>
            </a:pPr>
            <a:r>
              <a:rPr lang="en-IN" dirty="0"/>
              <a:t>Intrusion Detection</a:t>
            </a:r>
          </a:p>
          <a:p>
            <a:pPr lvl="0">
              <a:spcBef>
                <a:spcPts val="0"/>
              </a:spcBef>
              <a:buNone/>
            </a:pPr>
            <a:endParaRPr dirty="0"/>
          </a:p>
        </p:txBody>
      </p:sp>
      <p:pic>
        <p:nvPicPr>
          <p:cNvPr id="2050" name="Picture 2" descr="https://d30y9cdsu7xlg0.cloudfront.net/png/30208-200.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52609" y="1837292"/>
            <a:ext cx="2619522" cy="261952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306798"/>
            <a:ext cx="8520599" cy="572699"/>
          </a:xfrm>
          <a:prstGeom prst="rect">
            <a:avLst/>
          </a:prstGeom>
        </p:spPr>
        <p:txBody>
          <a:bodyPr lIns="91425" tIns="91425" rIns="91425" bIns="91425" anchor="t" anchorCtr="0">
            <a:noAutofit/>
          </a:bodyPr>
          <a:lstStyle/>
          <a:p>
            <a:pPr lvl="0">
              <a:spcBef>
                <a:spcPts val="0"/>
              </a:spcBef>
              <a:buNone/>
            </a:pPr>
            <a:r>
              <a:rPr lang="en" sz="4400" dirty="0" smtClean="0">
                <a:latin typeface="Calibri"/>
                <a:ea typeface="Calibri"/>
                <a:cs typeface="Calibri"/>
                <a:sym typeface="Calibri"/>
              </a:rPr>
              <a:t>Social Analytics </a:t>
            </a:r>
            <a:r>
              <a:rPr lang="en" sz="4400" dirty="0">
                <a:latin typeface="Calibri"/>
                <a:ea typeface="Calibri"/>
                <a:cs typeface="Calibri"/>
                <a:sym typeface="Calibri"/>
              </a:rPr>
              <a:t>– Why ? </a:t>
            </a:r>
          </a:p>
        </p:txBody>
      </p:sp>
      <p:sp>
        <p:nvSpPr>
          <p:cNvPr id="73" name="Shape 73"/>
          <p:cNvSpPr txBox="1">
            <a:spLocks noGrp="1"/>
          </p:cNvSpPr>
          <p:nvPr>
            <p:ph type="body" idx="1"/>
          </p:nvPr>
        </p:nvSpPr>
        <p:spPr>
          <a:xfrm>
            <a:off x="311700" y="1120576"/>
            <a:ext cx="8520599" cy="3416400"/>
          </a:xfrm>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IN" dirty="0"/>
              <a:t>Enables organizations to make smarter </a:t>
            </a:r>
            <a:r>
              <a:rPr lang="en-IN" dirty="0" smtClean="0"/>
              <a:t>decisions</a:t>
            </a:r>
            <a:endParaRPr lang="en-IN" dirty="0"/>
          </a:p>
          <a:p>
            <a:pPr marL="285750" indent="-285750">
              <a:buFont typeface="Arial" panose="020B0604020202020204" pitchFamily="34" charset="0"/>
              <a:buChar char="•"/>
            </a:pPr>
            <a:r>
              <a:rPr lang="en-IN" dirty="0"/>
              <a:t>Determine factors that influence customer’s purchase decision</a:t>
            </a:r>
          </a:p>
          <a:p>
            <a:pPr marL="285750" indent="-285750">
              <a:buFont typeface="Arial" panose="020B0604020202020204" pitchFamily="34" charset="0"/>
              <a:buChar char="•"/>
            </a:pPr>
            <a:r>
              <a:rPr lang="en-IN" dirty="0" smtClean="0"/>
              <a:t>Converting</a:t>
            </a:r>
            <a:r>
              <a:rPr lang="en-IN" dirty="0"/>
              <a:t> data into </a:t>
            </a:r>
            <a:r>
              <a:rPr lang="en-IN" dirty="0" err="1"/>
              <a:t>into</a:t>
            </a:r>
            <a:r>
              <a:rPr lang="en-IN" dirty="0"/>
              <a:t> </a:t>
            </a:r>
            <a:r>
              <a:rPr lang="en-IN" dirty="0" smtClean="0"/>
              <a:t>comprehensible </a:t>
            </a:r>
            <a:r>
              <a:rPr lang="en-IN" dirty="0"/>
              <a:t>and useful </a:t>
            </a:r>
            <a:r>
              <a:rPr lang="en-IN" dirty="0" smtClean="0"/>
              <a:t>information</a:t>
            </a:r>
            <a:endParaRPr lang="en-IN" dirty="0"/>
          </a:p>
          <a:p>
            <a:pPr marL="285750" indent="-285750">
              <a:buFont typeface="Arial" panose="020B0604020202020204" pitchFamily="34" charset="0"/>
              <a:buChar char="•"/>
            </a:pPr>
            <a:r>
              <a:rPr lang="en-IN" dirty="0"/>
              <a:t>Strengthen brand identity </a:t>
            </a:r>
          </a:p>
          <a:p>
            <a:pPr marL="285750" indent="-285750">
              <a:buFont typeface="Arial" panose="020B0604020202020204" pitchFamily="34" charset="0"/>
              <a:buChar char="•"/>
            </a:pPr>
            <a:r>
              <a:rPr lang="en-IN" dirty="0"/>
              <a:t>Effectively engaging with </a:t>
            </a:r>
            <a:r>
              <a:rPr lang="en-IN" dirty="0" smtClean="0"/>
              <a:t>audience</a:t>
            </a:r>
            <a:endParaRPr lang="en-IN" dirty="0"/>
          </a:p>
          <a:p>
            <a:pPr marL="285750" indent="-285750">
              <a:buFont typeface="Arial" panose="020B0604020202020204" pitchFamily="34" charset="0"/>
              <a:buChar char="•"/>
            </a:pPr>
            <a:r>
              <a:rPr lang="en-IN" dirty="0"/>
              <a:t>M</a:t>
            </a:r>
            <a:r>
              <a:rPr lang="en-IN" dirty="0" smtClean="0"/>
              <a:t>arketing </a:t>
            </a:r>
            <a:r>
              <a:rPr lang="en-IN" dirty="0"/>
              <a:t>campaigns and </a:t>
            </a:r>
            <a:r>
              <a:rPr lang="en-IN" dirty="0" smtClean="0"/>
              <a:t>promotions</a:t>
            </a:r>
            <a:endParaRPr lang="en-IN" dirty="0"/>
          </a:p>
          <a:p>
            <a:pPr marL="285750" indent="-285750">
              <a:buFont typeface="Arial" panose="020B0604020202020204" pitchFamily="34" charset="0"/>
              <a:buChar char="•"/>
            </a:pPr>
            <a:r>
              <a:rPr lang="en-IN" dirty="0"/>
              <a:t>Measure ROI</a:t>
            </a:r>
          </a:p>
          <a:p>
            <a:pPr marL="285750" indent="-285750">
              <a:buFont typeface="Arial" panose="020B0604020202020204" pitchFamily="34" charset="0"/>
              <a:buChar char="•"/>
            </a:pPr>
            <a:r>
              <a:rPr lang="en-IN" dirty="0"/>
              <a:t>Better Time management</a:t>
            </a:r>
          </a:p>
          <a:p>
            <a:pPr marL="285750" lvl="0" indent="-285750">
              <a:spcBef>
                <a:spcPts val="0"/>
              </a:spcBef>
              <a:buFont typeface="Arial" panose="020B0604020202020204" pitchFamily="34" charset="0"/>
              <a:buChar char="•"/>
            </a:pPr>
            <a:endParaRPr dirty="0"/>
          </a:p>
        </p:txBody>
      </p:sp>
      <p:pic>
        <p:nvPicPr>
          <p:cNvPr id="4098" name="Picture 2" descr="https://cdn2.iconfinder.com/data/icons/seo-web-optimization-ultimate-part-2/512/connection2-51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13990" y="2482074"/>
            <a:ext cx="2767640" cy="276764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a:latin typeface="Calibri"/>
                <a:ea typeface="Calibri"/>
                <a:cs typeface="Calibri"/>
                <a:sym typeface="Calibri"/>
              </a:rPr>
              <a:t>What is Twitter ? </a:t>
            </a:r>
          </a:p>
        </p:txBody>
      </p:sp>
      <p:sp>
        <p:nvSpPr>
          <p:cNvPr id="79" name="Shape 79"/>
          <p:cNvSpPr txBox="1">
            <a:spLocks noGrp="1"/>
          </p:cNvSpPr>
          <p:nvPr>
            <p:ph type="body" idx="1"/>
          </p:nvPr>
        </p:nvSpPr>
        <p:spPr>
          <a:xfrm>
            <a:off x="294350" y="1554158"/>
            <a:ext cx="8520599" cy="3416400"/>
          </a:xfrm>
          <a:prstGeom prst="rect">
            <a:avLst/>
          </a:prstGeom>
        </p:spPr>
        <p:txBody>
          <a:bodyPr lIns="91425" tIns="91425" rIns="91425" bIns="91425" anchor="t" anchorCtr="0">
            <a:noAutofit/>
          </a:bodyPr>
          <a:lstStyle/>
          <a:p>
            <a:pPr lvl="0"/>
            <a:r>
              <a:rPr lang="en-IN" dirty="0"/>
              <a:t>Twitter is an online social networking service that enables users to send and read short 140-character messages called "tweets". </a:t>
            </a:r>
            <a:endParaRPr lang="en-IN" dirty="0" smtClean="0"/>
          </a:p>
          <a:p>
            <a:pPr lvl="0"/>
            <a:r>
              <a:rPr lang="en-IN" dirty="0" smtClean="0"/>
              <a:t>Each tweet can have : </a:t>
            </a:r>
            <a:br>
              <a:rPr lang="en-IN" dirty="0" smtClean="0"/>
            </a:br>
            <a:r>
              <a:rPr lang="en-IN" dirty="0" smtClean="0"/>
              <a:t>*Text </a:t>
            </a:r>
            <a:br>
              <a:rPr lang="en-IN" dirty="0" smtClean="0"/>
            </a:br>
            <a:r>
              <a:rPr lang="en-IN" dirty="0" smtClean="0"/>
              <a:t>*Emoticons </a:t>
            </a:r>
            <a:br>
              <a:rPr lang="en-IN" dirty="0" smtClean="0"/>
            </a:br>
            <a:r>
              <a:rPr lang="en-IN" dirty="0" smtClean="0"/>
              <a:t>*Images</a:t>
            </a:r>
            <a:br>
              <a:rPr lang="en-IN" dirty="0" smtClean="0"/>
            </a:br>
            <a:r>
              <a:rPr lang="en-IN" dirty="0" smtClean="0"/>
              <a:t>*Video</a:t>
            </a:r>
            <a:br>
              <a:rPr lang="en-IN" dirty="0" smtClean="0"/>
            </a:br>
            <a:r>
              <a:rPr lang="en-IN" dirty="0" smtClean="0"/>
              <a:t>*Polls </a:t>
            </a:r>
            <a:br>
              <a:rPr lang="en-IN" dirty="0" smtClean="0"/>
            </a:br>
            <a:r>
              <a:rPr lang="en-IN" dirty="0" smtClean="0"/>
              <a:t>*Links </a:t>
            </a:r>
          </a:p>
          <a:p>
            <a:pPr lvl="0"/>
            <a:endParaRPr dirty="0"/>
          </a:p>
        </p:txBody>
      </p:sp>
      <p:pic>
        <p:nvPicPr>
          <p:cNvPr id="3074" name="Picture 2" descr="http://cdn.flaticon.com/png/256/8800.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43870" y="1947759"/>
            <a:ext cx="2842438" cy="284243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4400">
                <a:latin typeface="Calibri"/>
                <a:ea typeface="Calibri"/>
                <a:cs typeface="Calibri"/>
                <a:sym typeface="Calibri"/>
              </a:rPr>
              <a:t>Why Twitter ? </a:t>
            </a:r>
          </a:p>
        </p:txBody>
      </p:sp>
      <p:sp>
        <p:nvSpPr>
          <p:cNvPr id="85" name="Shape 8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285750" lvl="0" indent="-285750">
              <a:spcBef>
                <a:spcPts val="0"/>
              </a:spcBef>
              <a:buFont typeface="Arial" panose="020B0604020202020204" pitchFamily="34" charset="0"/>
              <a:buChar char="•"/>
            </a:pPr>
            <a:r>
              <a:rPr lang="en-IN" dirty="0" smtClean="0"/>
              <a:t>Real Time</a:t>
            </a:r>
            <a:endParaRPr lang="en-IN" dirty="0"/>
          </a:p>
          <a:p>
            <a:pPr marL="285750" lvl="0" indent="-285750">
              <a:spcBef>
                <a:spcPts val="0"/>
              </a:spcBef>
              <a:buFont typeface="Arial" panose="020B0604020202020204" pitchFamily="34" charset="0"/>
              <a:buChar char="•"/>
            </a:pPr>
            <a:r>
              <a:rPr lang="en-IN" dirty="0" smtClean="0"/>
              <a:t>Instant Feedback</a:t>
            </a:r>
          </a:p>
          <a:p>
            <a:pPr marL="285750" lvl="0" indent="-285750">
              <a:spcBef>
                <a:spcPts val="0"/>
              </a:spcBef>
              <a:buFont typeface="Arial" panose="020B0604020202020204" pitchFamily="34" charset="0"/>
              <a:buChar char="•"/>
            </a:pPr>
            <a:r>
              <a:rPr lang="en-IN" dirty="0" smtClean="0"/>
              <a:t>User base – 250 million users </a:t>
            </a:r>
          </a:p>
          <a:p>
            <a:pPr marL="285750" lvl="0" indent="-285750">
              <a:spcBef>
                <a:spcPts val="0"/>
              </a:spcBef>
              <a:buFont typeface="Arial" panose="020B0604020202020204" pitchFamily="34" charset="0"/>
              <a:buChar char="•"/>
            </a:pPr>
            <a:r>
              <a:rPr lang="en-IN" dirty="0" smtClean="0"/>
              <a:t>Business presence</a:t>
            </a:r>
          </a:p>
          <a:p>
            <a:pPr marL="285750" lvl="0" indent="-285750">
              <a:spcBef>
                <a:spcPts val="0"/>
              </a:spcBef>
              <a:buFont typeface="Arial" panose="020B0604020202020204" pitchFamily="34" charset="0"/>
              <a:buChar char="•"/>
            </a:pPr>
            <a:r>
              <a:rPr lang="en-IN" dirty="0" smtClean="0"/>
              <a:t>Can view trending news</a:t>
            </a:r>
            <a:endParaRPr dirty="0"/>
          </a:p>
        </p:txBody>
      </p:sp>
      <p:pic>
        <p:nvPicPr>
          <p:cNvPr id="5122" name="Picture 2" descr="https://pbs.twimg.com/profile_images/2284174582/r5wah4dwz8ibwg8a0vod.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29470" y="865151"/>
            <a:ext cx="3418884" cy="341888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1236733" y="515631"/>
            <a:ext cx="8520599" cy="572699"/>
          </a:xfrm>
          <a:prstGeom prst="rect">
            <a:avLst/>
          </a:prstGeom>
        </p:spPr>
        <p:txBody>
          <a:bodyPr lIns="91425" tIns="91425" rIns="91425" bIns="91425" anchor="t" anchorCtr="0">
            <a:noAutofit/>
          </a:bodyPr>
          <a:lstStyle/>
          <a:p>
            <a:pPr lvl="0">
              <a:spcBef>
                <a:spcPts val="0"/>
              </a:spcBef>
              <a:buNone/>
            </a:pPr>
            <a:r>
              <a:rPr lang="en" sz="4400" dirty="0">
                <a:latin typeface="Calibri"/>
                <a:ea typeface="Calibri"/>
                <a:cs typeface="Calibri"/>
                <a:sym typeface="Calibri"/>
              </a:rPr>
              <a:t>How does Twitter work ? </a:t>
            </a:r>
          </a:p>
        </p:txBody>
      </p:sp>
      <p:sp>
        <p:nvSpPr>
          <p:cNvPr id="2" name="Text Placeholder 1"/>
          <p:cNvSpPr>
            <a:spLocks noGrp="1"/>
          </p:cNvSpPr>
          <p:nvPr>
            <p:ph type="body" idx="1"/>
          </p:nvPr>
        </p:nvSpPr>
        <p:spPr/>
        <p:txBody>
          <a:bodyPr/>
          <a:lstStyle/>
          <a:p>
            <a:endParaRPr lang="en-IN"/>
          </a:p>
        </p:txBody>
      </p:sp>
      <p:pic>
        <p:nvPicPr>
          <p:cNvPr id="5" name="Picture 2" descr="http://cdn.flaticon.com/png/256/8800.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43200" y="1323985"/>
            <a:ext cx="3423684" cy="3423684"/>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TotalTime>
  <Words>762</Words>
  <Application>Microsoft Office PowerPoint</Application>
  <PresentationFormat>On-screen Show (16:9)</PresentationFormat>
  <Paragraphs>89</Paragraphs>
  <Slides>47</Slides>
  <Notes>17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simple-light-2</vt:lpstr>
      <vt:lpstr>GITAM University,Visakhapatnam Dept: CSE Project Phase – II Guide : Smt. Dr. Y. Radhika  Project coordinator : Smt. Dr. R. Sireesha  </vt:lpstr>
      <vt:lpstr>ANALYSIS OF TWITTER TRENDS BASED ON SENTIMENT ANALYSIS AND GEOLOCATIONS </vt:lpstr>
      <vt:lpstr>Abstract</vt:lpstr>
      <vt:lpstr>Data mining – What is it ? </vt:lpstr>
      <vt:lpstr>Applications of Data Mining </vt:lpstr>
      <vt:lpstr>Social Analytics – Why ? </vt:lpstr>
      <vt:lpstr>What is Twitter ? </vt:lpstr>
      <vt:lpstr>Why Twitter ? </vt:lpstr>
      <vt:lpstr>How does Twitter work ? </vt:lpstr>
      <vt:lpstr>Slide 10</vt:lpstr>
      <vt:lpstr>Slide 11</vt:lpstr>
      <vt:lpstr>Variables and metadata </vt:lpstr>
      <vt:lpstr>Slide 13</vt:lpstr>
      <vt:lpstr>How to extract tweets - setup  </vt:lpstr>
      <vt:lpstr>Slide 15</vt:lpstr>
      <vt:lpstr>How to extract tweets</vt:lpstr>
      <vt:lpstr>Slide 17</vt:lpstr>
      <vt:lpstr>Which API to use ?  </vt:lpstr>
      <vt:lpstr>Getting tweets from Twitter</vt:lpstr>
      <vt:lpstr>Maintaining a persistent HTTP connection</vt:lpstr>
      <vt:lpstr>Procedure</vt:lpstr>
      <vt:lpstr>Slide 22</vt:lpstr>
      <vt:lpstr>Sentiment Analysis</vt:lpstr>
      <vt:lpstr>Slide 24</vt:lpstr>
      <vt:lpstr>Slide 25</vt:lpstr>
      <vt:lpstr>Slide 26</vt:lpstr>
      <vt:lpstr>Slide 27</vt:lpstr>
      <vt:lpstr>Slide 28</vt:lpstr>
      <vt:lpstr>Slide 29</vt:lpstr>
      <vt:lpstr>Slide 30</vt:lpstr>
      <vt:lpstr>Slide 31</vt:lpstr>
      <vt:lpstr>What have we done for sentiment analysis</vt:lpstr>
      <vt:lpstr>Slide 33</vt:lpstr>
      <vt:lpstr>Slide 34</vt:lpstr>
      <vt:lpstr>Slide 35</vt:lpstr>
      <vt:lpstr>Slide 36</vt:lpstr>
      <vt:lpstr>Slide 37</vt:lpstr>
      <vt:lpstr>Slide 38</vt:lpstr>
      <vt:lpstr>Geolocation information – what is it ? </vt:lpstr>
      <vt:lpstr>Slide 40</vt:lpstr>
      <vt:lpstr>Slide 41</vt:lpstr>
      <vt:lpstr>Slide 42</vt:lpstr>
      <vt:lpstr>Slide 43</vt:lpstr>
      <vt:lpstr>System Model </vt:lpstr>
      <vt:lpstr>Slide 45</vt:lpstr>
      <vt:lpstr>Future Scope</vt:lpstr>
      <vt:lpstr>  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GITAM University,Visakhapatnam Guide: Smt. Y. Radhika  HOD:  Dr. P.V. Nageswara Rao </dc:title>
  <cp:lastModifiedBy>SOURAV</cp:lastModifiedBy>
  <cp:revision>29</cp:revision>
  <dcterms:modified xsi:type="dcterms:W3CDTF">2016-03-31T02:35:16Z</dcterms:modified>
</cp:coreProperties>
</file>